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70" r:id="rId14"/>
    <p:sldId id="266" r:id="rId15"/>
    <p:sldId id="267" r:id="rId16"/>
    <p:sldId id="268" r:id="rId17"/>
    <p:sldId id="269" r:id="rId18"/>
    <p:sldId id="271" r:id="rId19"/>
  </p:sldIdLst>
  <p:sldSz cx="24377650" cy="13716000"/>
  <p:notesSz cx="6858000" cy="9144000"/>
  <p:embeddedFontLst>
    <p:embeddedFont>
      <p:font typeface="Amatic SC" panose="00000500000000000000" pitchFamily="2" charset="-79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Inconsolata" pitchFamily="1" charset="0"/>
      <p:regular r:id="rId31"/>
      <p:bold r:id="rId32"/>
    </p:embeddedFont>
    <p:embeddedFont>
      <p:font typeface="Lato Light" panose="020F0502020204030203" pitchFamily="34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Medium" panose="00000600000000000000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Light" panose="02000000000000000000" pitchFamily="2" charset="0"/>
      <p:regular r:id="rId49"/>
      <p:bold r:id="rId50"/>
      <p:italic r:id="rId51"/>
      <p:boldItalic r:id="rId52"/>
    </p:embeddedFont>
    <p:embeddedFont>
      <p:font typeface="Roboto Medium" panose="02000000000000000000" pitchFamily="2" charset="0"/>
      <p:regular r:id="rId53"/>
      <p:bold r:id="rId54"/>
      <p:italic r:id="rId55"/>
      <p:boldItalic r:id="rId56"/>
    </p:embeddedFont>
    <p:embeddedFont>
      <p:font typeface="Roboto Thin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72CBA8-AE87-4B01-AAC7-563793C598CA}">
  <a:tblStyle styleId="{C872CBA8-AE87-4B01-AAC7-563793C598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8" y="120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font" Target="fonts/font35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font" Target="fonts/font33.fntdata"/><Relationship Id="rId58" Type="http://schemas.openxmlformats.org/officeDocument/2006/relationships/font" Target="fonts/font38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font" Target="fonts/font36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3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59" Type="http://schemas.openxmlformats.org/officeDocument/2006/relationships/font" Target="fonts/font39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font" Target="fonts/font3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openxmlformats.org/officeDocument/2006/relationships/font" Target="fonts/font37.fntdata"/><Relationship Id="rId10" Type="http://schemas.openxmlformats.org/officeDocument/2006/relationships/slide" Target="slides/slide6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Relationship Id="rId60" Type="http://schemas.openxmlformats.org/officeDocument/2006/relationships/font" Target="fonts/font4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828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355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latin typeface="Roboto"/>
                <a:ea typeface="Roboto"/>
                <a:cs typeface="Roboto"/>
                <a:sym typeface="Roboto"/>
              </a:rPr>
              <a:t>Attack of a Vulnerable Network</a:t>
            </a:r>
            <a:endParaRPr sz="6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</a:t>
            </a:r>
            <a:r>
              <a:rPr lang="en-AU" sz="6600" dirty="0">
                <a:latin typeface="Roboto"/>
                <a:ea typeface="Roboto"/>
                <a:cs typeface="Roboto"/>
                <a:sym typeface="Roboto"/>
              </a:rPr>
              <a:t>Root database user</a:t>
            </a:r>
            <a:endParaRPr dirty="0"/>
          </a:p>
        </p:txBody>
      </p:sp>
      <p:sp>
        <p:nvSpPr>
          <p:cNvPr id="2399" name="Google Shape;2399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00" name="Google Shape;2400;p14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AU" sz="4400" dirty="0">
                <a:solidFill>
                  <a:schemeClr val="dk1"/>
                </a:solidFill>
              </a:rPr>
              <a:t>Tool: </a:t>
            </a:r>
            <a:r>
              <a:rPr lang="en-AU" sz="4400" dirty="0" err="1">
                <a:solidFill>
                  <a:schemeClr val="dk1"/>
                </a:solidFill>
              </a:rPr>
              <a:t>mysql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Outcome: By exposing the root user credentials, we were able to dump all the records from the database including user credentials for other areas.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EA46B7-BB25-48BF-B124-365B8A1D6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14" y="6053328"/>
            <a:ext cx="11892421" cy="661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11</a:t>
            </a:fld>
            <a:endParaRPr sz="1600"/>
          </a:p>
        </p:txBody>
      </p:sp>
      <p:sp>
        <p:nvSpPr>
          <p:cNvPr id="2407" name="Google Shape;2407;p146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>
                <a:solidFill>
                  <a:schemeClr val="lt1"/>
                </a:solidFill>
              </a:rPr>
              <a:t>Exploitation Mitigations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8" name="Google Shape;2408;p146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 of Common web directory naming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15" name="Google Shape;2415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Mitigation</a:t>
            </a:r>
            <a:endParaRPr sz="4400" b="1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AU" sz="4400" dirty="0">
                <a:solidFill>
                  <a:schemeClr val="dk1"/>
                </a:solidFill>
              </a:rPr>
              <a:t>Set monitoring alerts for above normal numbers 404 errors.</a:t>
            </a: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AU" sz="4400" dirty="0">
                <a:solidFill>
                  <a:schemeClr val="dk1"/>
                </a:solidFill>
              </a:rPr>
              <a:t>Set monitoring alerts for above normal file requests/minute.</a:t>
            </a:r>
            <a:endParaRPr sz="4400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AU" sz="4400" dirty="0">
                <a:solidFill>
                  <a:schemeClr val="dk1"/>
                </a:solidFill>
              </a:rPr>
              <a:t>Consider a virtual host or installing to the web root.</a:t>
            </a: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 of Incorrect directory permissions</a:t>
            </a:r>
            <a:endParaRPr dirty="0"/>
          </a:p>
        </p:txBody>
      </p:sp>
      <p:sp>
        <p:nvSpPr>
          <p:cNvPr id="2421" name="Google Shape;2421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22" name="Google Shape;2422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Mitigation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 err="1">
                <a:solidFill>
                  <a:schemeClr val="dk1"/>
                </a:solidFill>
              </a:rPr>
              <a:t>Utilise</a:t>
            </a:r>
            <a:r>
              <a:rPr lang="en-US" sz="4400" dirty="0">
                <a:solidFill>
                  <a:schemeClr val="dk1"/>
                </a:solidFill>
              </a:rPr>
              <a:t> the least permissions practice.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Create a user or group for specific access.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If possible, do not store plain text credentials. Nb in the case of </a:t>
            </a:r>
            <a:r>
              <a:rPr lang="en-US" sz="4400" dirty="0" err="1">
                <a:solidFill>
                  <a:schemeClr val="dk1"/>
                </a:solidFill>
              </a:rPr>
              <a:t>wordpress</a:t>
            </a:r>
            <a:r>
              <a:rPr lang="en-US" sz="4400" dirty="0">
                <a:solidFill>
                  <a:schemeClr val="dk1"/>
                </a:solidFill>
              </a:rPr>
              <a:t> and many PHP webapps this is just not possible.</a:t>
            </a: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 of SUID bit set for python</a:t>
            </a:r>
            <a:endParaRPr dirty="0"/>
          </a:p>
        </p:txBody>
      </p:sp>
      <p:sp>
        <p:nvSpPr>
          <p:cNvPr id="2428" name="Google Shape;2428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29" name="Google Shape;2429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 err="1">
                <a:solidFill>
                  <a:schemeClr val="dk1"/>
                </a:solidFill>
              </a:rPr>
              <a:t>Utilise</a:t>
            </a:r>
            <a:r>
              <a:rPr lang="en-US" sz="4400" dirty="0">
                <a:solidFill>
                  <a:schemeClr val="dk1"/>
                </a:solidFill>
              </a:rPr>
              <a:t> the least permissions practice.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Harden filesystem access preventing SUID use.</a:t>
            </a:r>
            <a:endParaRPr sz="4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 of Root database user</a:t>
            </a:r>
            <a:endParaRPr dirty="0"/>
          </a:p>
        </p:txBody>
      </p:sp>
      <p:sp>
        <p:nvSpPr>
          <p:cNvPr id="2428" name="Google Shape;2428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29" name="Google Shape;2429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AU" sz="4400" dirty="0">
                <a:solidFill>
                  <a:schemeClr val="dk1"/>
                </a:solidFill>
              </a:rPr>
              <a:t>Ensure use of a highly secure root password.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AU" sz="4400" dirty="0">
                <a:solidFill>
                  <a:schemeClr val="dk1"/>
                </a:solidFill>
              </a:rPr>
              <a:t>Give each webapp it’s own database credentials and grant access only to it’s individual database or tables.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If possible do not store credentials in plain text.</a:t>
            </a:r>
            <a:endParaRPr sz="44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40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Network Topology &amp; Vulnerabilities</a:t>
            </a:r>
            <a:endParaRPr b="1" dirty="0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 b="1"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Mitigations</a:t>
            </a:r>
            <a:endParaRPr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Network Topology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&amp; Vulnerabilities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32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Network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Address Range: 192.168.1.0/24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Netmask: 255.255.255.0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Gateway: 192.168.1.1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AU" sz="1800" b="0" dirty="0">
                <a:effectLst/>
              </a:rPr>
            </a:br>
            <a:r>
              <a:rPr lang="en-AU" sz="2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Machines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IPv4: 192.168.1.90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OS: Debian Kali 5.4.0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Hostname: Kali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AU" sz="1800" b="0" dirty="0">
                <a:effectLst/>
              </a:rPr>
            </a:b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IPv4: 192.168.1.100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OS: Ubuntu Linux 18.04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Hostname: ELK</a:t>
            </a:r>
            <a:b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b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IPv4: 192.168.1.105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OS: Ubuntu Linux 18.04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Hostname: Capstone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AU" sz="1800" b="0" dirty="0">
                <a:effectLst/>
              </a:rPr>
            </a:b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IPv4: 192.168.1.110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OS: Debian GNU/Linux 8</a:t>
            </a:r>
            <a:endParaRPr lang="en-AU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Hostname: Target 1</a:t>
            </a:r>
            <a:endParaRPr lang="en-AU" sz="1800" b="0" dirty="0">
              <a:effectLst/>
            </a:endParaRPr>
          </a:p>
          <a:p>
            <a:br>
              <a:rPr lang="en-AU" sz="2000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8B70BD-4398-41DF-B237-36DC6795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75" y="2971037"/>
            <a:ext cx="12881165" cy="94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>
            <p:extLst>
              <p:ext uri="{D42A27DB-BD31-4B8C-83A1-F6EECF244321}">
                <p14:modId xmlns:p14="http://schemas.microsoft.com/office/powerpoint/2010/main" val="1695618944"/>
              </p:ext>
            </p:extLst>
          </p:nvPr>
        </p:nvGraphicFramePr>
        <p:xfrm>
          <a:off x="1190946" y="3175995"/>
          <a:ext cx="21995625" cy="9631530"/>
        </p:xfrm>
        <a:graphic>
          <a:graphicData uri="http://schemas.openxmlformats.org/drawingml/2006/table">
            <a:tbl>
              <a:tblPr>
                <a:noFill/>
                <a:tableStyleId>{C872CBA8-AE87-4B01-AAC7-563793C598CA}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73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02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 web </a:t>
                      </a:r>
                      <a:r>
                        <a:rPr lang="en-AU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</a:t>
                      </a: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naming.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the </a:t>
                      </a:r>
                      <a:r>
                        <a:rPr lang="en-AU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</a:t>
                      </a: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software in a folder rather than the http root/</a:t>
                      </a:r>
                      <a:r>
                        <a:rPr lang="en-AU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vhost</a:t>
                      </a: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</a:t>
                      </a:r>
                      <a:r>
                        <a:rPr lang="en-AU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</a:t>
                      </a: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be more easily identified as the framework in use.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0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Incorrect </a:t>
                      </a:r>
                      <a:r>
                        <a:rPr lang="en-AU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</a:t>
                      </a: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permissions.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Enabling a user other than the owner/webserver to access dirs.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users to view or modify files/folders containing sensitive information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95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SUID bit set for python.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users to run python and therefore code as root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 to root.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1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database user.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the root user access for a web app rather than a specific credentials.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 user/application access to entire database.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</a:t>
            </a:r>
            <a:r>
              <a:rPr lang="en-AU" sz="6600" dirty="0">
                <a:latin typeface="Roboto"/>
                <a:ea typeface="Roboto"/>
                <a:cs typeface="Roboto"/>
                <a:sym typeface="Roboto"/>
              </a:rPr>
              <a:t>Common web </a:t>
            </a:r>
            <a:r>
              <a:rPr lang="en-AU" sz="6600" dirty="0" err="1">
                <a:latin typeface="Roboto"/>
                <a:ea typeface="Roboto"/>
                <a:cs typeface="Roboto"/>
                <a:sym typeface="Roboto"/>
              </a:rPr>
              <a:t>dir</a:t>
            </a:r>
            <a:r>
              <a:rPr lang="en-AU" sz="6600" dirty="0">
                <a:latin typeface="Roboto"/>
                <a:ea typeface="Roboto"/>
                <a:cs typeface="Roboto"/>
                <a:sym typeface="Roboto"/>
              </a:rPr>
              <a:t> naming</a:t>
            </a:r>
            <a:endParaRPr dirty="0"/>
          </a:p>
        </p:txBody>
      </p:sp>
      <p:sp>
        <p:nvSpPr>
          <p:cNvPr id="2385" name="Google Shape;2385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86" name="Google Shape;2386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AU" sz="4400" dirty="0">
                <a:solidFill>
                  <a:schemeClr val="dk1"/>
                </a:solidFill>
              </a:rPr>
              <a:t>Tool: </a:t>
            </a:r>
            <a:r>
              <a:rPr lang="en-AU" sz="4400" dirty="0" err="1">
                <a:solidFill>
                  <a:schemeClr val="dk1"/>
                </a:solidFill>
              </a:rPr>
              <a:t>dirb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Outcome: Located the /</a:t>
            </a:r>
            <a:r>
              <a:rPr lang="en-US" sz="4400" dirty="0" err="1">
                <a:solidFill>
                  <a:schemeClr val="dk1"/>
                </a:solidFill>
              </a:rPr>
              <a:t>wordpress</a:t>
            </a:r>
            <a:r>
              <a:rPr lang="en-US" sz="4400" dirty="0">
                <a:solidFill>
                  <a:schemeClr val="dk1"/>
                </a:solidFill>
              </a:rPr>
              <a:t>/ directory on the target, identifying the web framework in use. 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2A120-BDC0-4437-8002-46A1DF41A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73" y="8144564"/>
            <a:ext cx="14256660" cy="22435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</a:t>
            </a:r>
            <a:r>
              <a:rPr lang="en-AU" sz="6600" dirty="0">
                <a:latin typeface="Roboto"/>
                <a:ea typeface="Roboto"/>
                <a:cs typeface="Roboto"/>
                <a:sym typeface="Roboto"/>
              </a:rPr>
              <a:t>Incorrect </a:t>
            </a:r>
            <a:r>
              <a:rPr lang="en-AU" sz="6600" dirty="0" err="1">
                <a:latin typeface="Roboto"/>
                <a:ea typeface="Roboto"/>
                <a:cs typeface="Roboto"/>
                <a:sym typeface="Roboto"/>
              </a:rPr>
              <a:t>dir</a:t>
            </a:r>
            <a:r>
              <a:rPr lang="en-AU" sz="6600" dirty="0">
                <a:latin typeface="Roboto"/>
                <a:ea typeface="Roboto"/>
                <a:cs typeface="Roboto"/>
                <a:sym typeface="Roboto"/>
              </a:rPr>
              <a:t> permissions</a:t>
            </a:r>
            <a:endParaRPr dirty="0"/>
          </a:p>
        </p:txBody>
      </p:sp>
      <p:sp>
        <p:nvSpPr>
          <p:cNvPr id="2392" name="Google Shape;2392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93" name="Google Shape;2393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AU" sz="4400" dirty="0">
                <a:solidFill>
                  <a:schemeClr val="dk1"/>
                </a:solidFill>
              </a:rPr>
              <a:t>Tool: ls -la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Outcome: The </a:t>
            </a:r>
            <a:r>
              <a:rPr lang="en-US" sz="4400" dirty="0" err="1">
                <a:solidFill>
                  <a:schemeClr val="dk1"/>
                </a:solidFill>
              </a:rPr>
              <a:t>wordpress</a:t>
            </a:r>
            <a:r>
              <a:rPr lang="en-US" sz="4400" dirty="0">
                <a:solidFill>
                  <a:schemeClr val="dk1"/>
                </a:solidFill>
              </a:rPr>
              <a:t> directory permissions were incorrectly set allowing all users to read the configuration file for the </a:t>
            </a:r>
            <a:r>
              <a:rPr lang="en-US" sz="4400" dirty="0" err="1">
                <a:solidFill>
                  <a:schemeClr val="dk1"/>
                </a:solidFill>
              </a:rPr>
              <a:t>wordpress</a:t>
            </a:r>
            <a:r>
              <a:rPr lang="en-US" sz="4400" dirty="0">
                <a:solidFill>
                  <a:schemeClr val="dk1"/>
                </a:solidFill>
              </a:rPr>
              <a:t> installation which contains sensitive information including database credentials in </a:t>
            </a:r>
            <a:r>
              <a:rPr lang="en-US" sz="4400" dirty="0" err="1">
                <a:solidFill>
                  <a:schemeClr val="dk1"/>
                </a:solidFill>
              </a:rPr>
              <a:t>plantext</a:t>
            </a:r>
            <a:r>
              <a:rPr lang="en-US" sz="4400" dirty="0">
                <a:solidFill>
                  <a:schemeClr val="dk1"/>
                </a:solidFill>
              </a:rPr>
              <a:t> 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84007C-DB2A-4231-89CE-988B9FBC0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673" y="5833872"/>
            <a:ext cx="10764752" cy="7001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</a:t>
            </a:r>
            <a:r>
              <a:rPr lang="en-AU" sz="6600" dirty="0">
                <a:latin typeface="Roboto"/>
                <a:ea typeface="Roboto"/>
                <a:cs typeface="Roboto"/>
                <a:sym typeface="Roboto"/>
              </a:rPr>
              <a:t>SUID bit set for python</a:t>
            </a:r>
            <a:endParaRPr dirty="0"/>
          </a:p>
        </p:txBody>
      </p:sp>
      <p:sp>
        <p:nvSpPr>
          <p:cNvPr id="2399" name="Google Shape;2399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00" name="Google Shape;2400;p14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AU" sz="4400" dirty="0">
                <a:solidFill>
                  <a:schemeClr val="dk1"/>
                </a:solidFill>
              </a:rPr>
              <a:t>Tool: sudo -l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Outcome: Displays applications the user is able to run under sudo privileges, in this case python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7CCCE1-FFB5-4BAB-9BE4-DBFBB5D1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026" y="5611283"/>
            <a:ext cx="10831437" cy="72495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Office PowerPoint</Application>
  <PresentationFormat>Custom</PresentationFormat>
  <Paragraphs>97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Calibri</vt:lpstr>
      <vt:lpstr>Poppins Medium</vt:lpstr>
      <vt:lpstr>Arial</vt:lpstr>
      <vt:lpstr>Lato Light</vt:lpstr>
      <vt:lpstr>Roboto Medium</vt:lpstr>
      <vt:lpstr>Roboto</vt:lpstr>
      <vt:lpstr>Amatic SC</vt:lpstr>
      <vt:lpstr>Roboto Light</vt:lpstr>
      <vt:lpstr>Roboto Thin</vt:lpstr>
      <vt:lpstr>Poppins</vt:lpstr>
      <vt:lpstr>Helvetica Neue</vt:lpstr>
      <vt:lpstr>Inconsolata</vt:lpstr>
      <vt:lpstr>Office Theme</vt:lpstr>
      <vt:lpstr>Simple Light</vt:lpstr>
      <vt:lpstr>2_Custom Design</vt:lpstr>
      <vt:lpstr>Simple Light</vt:lpstr>
      <vt:lpstr>Final Engagement Attack of a Vulnerable Network</vt:lpstr>
      <vt:lpstr>Table of Contents</vt:lpstr>
      <vt:lpstr>Network Topology &amp; Vulnerabilities </vt:lpstr>
      <vt:lpstr>Network Topology</vt:lpstr>
      <vt:lpstr>Critical Vulnerabilities: Target 1</vt:lpstr>
      <vt:lpstr>Exploits Used </vt:lpstr>
      <vt:lpstr>Exploitation: Common web dir naming</vt:lpstr>
      <vt:lpstr>Exploitation: Incorrect dir permissions</vt:lpstr>
      <vt:lpstr>Exploitation: SUID bit set for python</vt:lpstr>
      <vt:lpstr>Exploitation: Root database user</vt:lpstr>
      <vt:lpstr>Exploitation Mitigations </vt:lpstr>
      <vt:lpstr>Exploitation of Common web directory naming</vt:lpstr>
      <vt:lpstr>Exploitation of Incorrect directory permissions</vt:lpstr>
      <vt:lpstr>Exploitation of SUID bit set for python</vt:lpstr>
      <vt:lpstr>Exploitation of Root database user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 of a Vulnerable Network</dc:title>
  <cp:lastModifiedBy>Graham Bird</cp:lastModifiedBy>
  <cp:revision>1</cp:revision>
  <dcterms:modified xsi:type="dcterms:W3CDTF">2021-11-30T14:22:51Z</dcterms:modified>
</cp:coreProperties>
</file>